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3.xml" ContentType="application/vnd.openxmlformats-officedocument.presentationml.notesSlide+xml"/>
  <Override PartName="/ppt/tags/tag33.xml" ContentType="application/vnd.openxmlformats-officedocument.presentationml.tags+xml"/>
  <Override PartName="/ppt/notesSlides/notesSlide4.xml" ContentType="application/vnd.openxmlformats-officedocument.presentationml.notesSlide+xml"/>
  <Override PartName="/ppt/tags/tag3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256" r:id="rId5"/>
    <p:sldId id="365" r:id="rId6"/>
    <p:sldId id="415" r:id="rId7"/>
    <p:sldId id="454" r:id="rId8"/>
    <p:sldId id="368" r:id="rId9"/>
    <p:sldId id="375" r:id="rId10"/>
    <p:sldId id="451" r:id="rId11"/>
    <p:sldId id="450" r:id="rId12"/>
    <p:sldId id="449" r:id="rId13"/>
    <p:sldId id="452" r:id="rId14"/>
    <p:sldId id="453" r:id="rId15"/>
    <p:sldId id="396" r:id="rId16"/>
    <p:sldId id="397" r:id="rId17"/>
    <p:sldId id="434" r:id="rId18"/>
    <p:sldId id="445" r:id="rId19"/>
    <p:sldId id="550" r:id="rId20"/>
  </p:sldIdLst>
  <p:sldSz cx="9144000" cy="6858000" type="screen4x3"/>
  <p:notesSz cx="7010400" cy="9296400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027">
          <p15:clr>
            <a:srgbClr val="A4A3A4"/>
          </p15:clr>
        </p15:guide>
        <p15:guide id="4" pos="2185">
          <p15:clr>
            <a:srgbClr val="A4A3A4"/>
          </p15:clr>
        </p15:guide>
        <p15:guide id="5" pos="28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ller, Benjamin" initials="MB" lastIdx="12" clrIdx="0"/>
  <p:cmAuthor id="2" name="Lawrence, Laura J." initials="LLJ" lastIdx="43" clrIdx="1"/>
  <p:cmAuthor id="3" name="Gordon, Janet R." initials="GJR" lastIdx="10" clrIdx="2"/>
  <p:cmAuthor id="4" name="Inger Giuffrida" initials="IG" lastIdx="0" clrIdx="3"/>
  <p:cmAuthor id="5" name="Barrero, Johanna" initials="BJ" lastIdx="3" clrIdx="4"/>
  <p:cmAuthor id="6" name="Queen, Tina M." initials="QTM" lastIdx="6" clrIdx="5"/>
  <p:cmAuthor id="7" name="Reynolds, Luke W." initials="LWR" lastIdx="3" clrIdx="6"/>
  <p:cmAuthor id="8" name="Steven Shepelwich" initials="SS" lastIdx="1" clrIdx="7"/>
  <p:cmAuthor id="9" name="Steven Shepelwich" initials="SS [2]" lastIdx="1" clrIdx="8"/>
  <p:cmAuthor id="10" name="Steven Shepelwich" initials="SS [3]" lastIdx="1" clrIdx="9"/>
  <p:cmAuthor id="11" name="Steven Shepelwich" initials="SS [4]" lastIdx="1" clrIdx="10"/>
  <p:cmAuthor id="12" name="Steven Shepelwich" initials="SS [5]" lastIdx="1" clrIdx="11"/>
  <p:cmAuthor id="13" name="Steven Shepelwich" initials="SS [6]" lastIdx="1" clrIdx="12"/>
  <p:cmAuthor id="14" name="Steven Shepelwich" initials="SS [7]" lastIdx="1" clrIdx="13"/>
  <p:cmAuthor id="15" name="Hunter, Elaine M." initials="HEM" lastIdx="5" clrIdx="14"/>
  <p:cmAuthor id="16" name="Norcom, Janet V." initials="NJV" lastIdx="7" clrIdx="15"/>
  <p:cmAuthor id="17" name="FDIC Virginia Square" initials="" lastIdx="0" clrIdx="1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4E4A40-6E42-42E2-82BE-D8AC1842EC83}" v="6" dt="2024-06-18T23:28:23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86400" autoAdjust="0"/>
  </p:normalViewPr>
  <p:slideViewPr>
    <p:cSldViewPr snapToGrid="0" snapToObjects="1">
      <p:cViewPr varScale="1">
        <p:scale>
          <a:sx n="67" d="100"/>
          <a:sy n="67" d="100"/>
        </p:scale>
        <p:origin x="1472" y="-40"/>
      </p:cViewPr>
      <p:guideLst>
        <p:guide orient="horz" pos="2160"/>
        <p:guide pos="2880"/>
        <p:guide orient="horz" pos="2027"/>
        <p:guide pos="2185"/>
        <p:guide pos="2862"/>
      </p:guideLst>
    </p:cSldViewPr>
  </p:slideViewPr>
  <p:outlineViewPr>
    <p:cViewPr>
      <p:scale>
        <a:sx n="33" d="100"/>
        <a:sy n="33" d="100"/>
      </p:scale>
      <p:origin x="0" y="292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-376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Caballero" userId="f06f9728-e068-4a81-bef5-51d32660f49c" providerId="ADAL" clId="{6D4E4A40-6E42-42E2-82BE-D8AC1842EC83}"/>
    <pc:docChg chg="undo custSel addSld delSld modSld">
      <pc:chgData name="Julie Caballero" userId="f06f9728-e068-4a81-bef5-51d32660f49c" providerId="ADAL" clId="{6D4E4A40-6E42-42E2-82BE-D8AC1842EC83}" dt="2024-06-18T23:28:52.287" v="121" actId="1076"/>
      <pc:docMkLst>
        <pc:docMk/>
      </pc:docMkLst>
      <pc:sldChg chg="modSp add del mod">
        <pc:chgData name="Julie Caballero" userId="f06f9728-e068-4a81-bef5-51d32660f49c" providerId="ADAL" clId="{6D4E4A40-6E42-42E2-82BE-D8AC1842EC83}" dt="2024-06-18T20:02:35.811" v="21" actId="2696"/>
        <pc:sldMkLst>
          <pc:docMk/>
          <pc:sldMk cId="735409282" sldId="275"/>
        </pc:sldMkLst>
        <pc:spChg chg="mod">
          <ac:chgData name="Julie Caballero" userId="f06f9728-e068-4a81-bef5-51d32660f49c" providerId="ADAL" clId="{6D4E4A40-6E42-42E2-82BE-D8AC1842EC83}" dt="2024-06-18T19:54:21.918" v="8" actId="20577"/>
          <ac:spMkLst>
            <pc:docMk/>
            <pc:sldMk cId="735409282" sldId="275"/>
            <ac:spMk id="3" creationId="{00000000-0000-0000-0000-000000000000}"/>
          </ac:spMkLst>
        </pc:spChg>
      </pc:sldChg>
      <pc:sldChg chg="add del">
        <pc:chgData name="Julie Caballero" userId="f06f9728-e068-4a81-bef5-51d32660f49c" providerId="ADAL" clId="{6D4E4A40-6E42-42E2-82BE-D8AC1842EC83}" dt="2024-06-18T19:54:27.470" v="9" actId="2696"/>
        <pc:sldMkLst>
          <pc:docMk/>
          <pc:sldMk cId="3113465344" sldId="278"/>
        </pc:sldMkLst>
      </pc:sldChg>
      <pc:sldChg chg="add del">
        <pc:chgData name="Julie Caballero" userId="f06f9728-e068-4a81-bef5-51d32660f49c" providerId="ADAL" clId="{6D4E4A40-6E42-42E2-82BE-D8AC1842EC83}" dt="2024-06-18T19:54:57.855" v="12" actId="2696"/>
        <pc:sldMkLst>
          <pc:docMk/>
          <pc:sldMk cId="3329169355" sldId="306"/>
        </pc:sldMkLst>
      </pc:sldChg>
      <pc:sldChg chg="modSp del mod">
        <pc:chgData name="Julie Caballero" userId="f06f9728-e068-4a81-bef5-51d32660f49c" providerId="ADAL" clId="{6D4E4A40-6E42-42E2-82BE-D8AC1842EC83}" dt="2024-06-18T20:02:39.668" v="22" actId="2696"/>
        <pc:sldMkLst>
          <pc:docMk/>
          <pc:sldMk cId="788573964" sldId="394"/>
        </pc:sldMkLst>
        <pc:spChg chg="mod">
          <ac:chgData name="Julie Caballero" userId="f06f9728-e068-4a81-bef5-51d32660f49c" providerId="ADAL" clId="{6D4E4A40-6E42-42E2-82BE-D8AC1842EC83}" dt="2024-06-18T19:54:51.391" v="11" actId="20577"/>
          <ac:spMkLst>
            <pc:docMk/>
            <pc:sldMk cId="788573964" sldId="394"/>
            <ac:spMk id="3" creationId="{00000000-0000-0000-0000-000000000000}"/>
          </ac:spMkLst>
        </pc:spChg>
      </pc:sldChg>
      <pc:sldChg chg="add del">
        <pc:chgData name="Julie Caballero" userId="f06f9728-e068-4a81-bef5-51d32660f49c" providerId="ADAL" clId="{6D4E4A40-6E42-42E2-82BE-D8AC1842EC83}" dt="2024-06-18T19:54:48.485" v="10" actId="2696"/>
        <pc:sldMkLst>
          <pc:docMk/>
          <pc:sldMk cId="3857882961" sldId="417"/>
        </pc:sldMkLst>
      </pc:sldChg>
      <pc:sldChg chg="del">
        <pc:chgData name="Julie Caballero" userId="f06f9728-e068-4a81-bef5-51d32660f49c" providerId="ADAL" clId="{6D4E4A40-6E42-42E2-82BE-D8AC1842EC83}" dt="2024-06-18T19:55:44.716" v="13" actId="2696"/>
        <pc:sldMkLst>
          <pc:docMk/>
          <pc:sldMk cId="3469381118" sldId="429"/>
        </pc:sldMkLst>
      </pc:sldChg>
      <pc:sldChg chg="modSp mod">
        <pc:chgData name="Julie Caballero" userId="f06f9728-e068-4a81-bef5-51d32660f49c" providerId="ADAL" clId="{6D4E4A40-6E42-42E2-82BE-D8AC1842EC83}" dt="2024-06-18T20:02:10.131" v="20" actId="33524"/>
        <pc:sldMkLst>
          <pc:docMk/>
          <pc:sldMk cId="1895472959" sldId="445"/>
        </pc:sldMkLst>
        <pc:spChg chg="mod">
          <ac:chgData name="Julie Caballero" userId="f06f9728-e068-4a81-bef5-51d32660f49c" providerId="ADAL" clId="{6D4E4A40-6E42-42E2-82BE-D8AC1842EC83}" dt="2024-06-18T20:02:10.131" v="20" actId="33524"/>
          <ac:spMkLst>
            <pc:docMk/>
            <pc:sldMk cId="1895472959" sldId="445"/>
            <ac:spMk id="3" creationId="{00000000-0000-0000-0000-000000000000}"/>
          </ac:spMkLst>
        </pc:spChg>
      </pc:sldChg>
      <pc:sldChg chg="modSp mod">
        <pc:chgData name="Julie Caballero" userId="f06f9728-e068-4a81-bef5-51d32660f49c" providerId="ADAL" clId="{6D4E4A40-6E42-42E2-82BE-D8AC1842EC83}" dt="2024-06-18T19:57:07.168" v="19" actId="33524"/>
        <pc:sldMkLst>
          <pc:docMk/>
          <pc:sldMk cId="170992994" sldId="451"/>
        </pc:sldMkLst>
        <pc:spChg chg="mod">
          <ac:chgData name="Julie Caballero" userId="f06f9728-e068-4a81-bef5-51d32660f49c" providerId="ADAL" clId="{6D4E4A40-6E42-42E2-82BE-D8AC1842EC83}" dt="2024-06-18T19:57:07.168" v="19" actId="33524"/>
          <ac:spMkLst>
            <pc:docMk/>
            <pc:sldMk cId="170992994" sldId="451"/>
            <ac:spMk id="3" creationId="{00000000-0000-0000-0000-000000000000}"/>
          </ac:spMkLst>
        </pc:spChg>
      </pc:sldChg>
      <pc:sldChg chg="addSp modSp mod">
        <pc:chgData name="Julie Caballero" userId="f06f9728-e068-4a81-bef5-51d32660f49c" providerId="ADAL" clId="{6D4E4A40-6E42-42E2-82BE-D8AC1842EC83}" dt="2024-06-18T23:28:52.287" v="121" actId="1076"/>
        <pc:sldMkLst>
          <pc:docMk/>
          <pc:sldMk cId="3119905370" sldId="550"/>
        </pc:sldMkLst>
        <pc:spChg chg="mod">
          <ac:chgData name="Julie Caballero" userId="f06f9728-e068-4a81-bef5-51d32660f49c" providerId="ADAL" clId="{6D4E4A40-6E42-42E2-82BE-D8AC1842EC83}" dt="2024-06-18T23:22:00.843" v="47" actId="14100"/>
          <ac:spMkLst>
            <pc:docMk/>
            <pc:sldMk cId="3119905370" sldId="550"/>
            <ac:spMk id="2" creationId="{4F3DACCD-CF1B-AA58-E6FD-5019E987038A}"/>
          </ac:spMkLst>
        </pc:spChg>
        <pc:spChg chg="mod">
          <ac:chgData name="Julie Caballero" userId="f06f9728-e068-4a81-bef5-51d32660f49c" providerId="ADAL" clId="{6D4E4A40-6E42-42E2-82BE-D8AC1842EC83}" dt="2024-06-18T23:28:45.951" v="119" actId="1076"/>
          <ac:spMkLst>
            <pc:docMk/>
            <pc:sldMk cId="3119905370" sldId="550"/>
            <ac:spMk id="3" creationId="{2C9E36B1-9451-F6C9-7343-9500B948DEE9}"/>
          </ac:spMkLst>
        </pc:spChg>
        <pc:spChg chg="add mod">
          <ac:chgData name="Julie Caballero" userId="f06f9728-e068-4a81-bef5-51d32660f49c" providerId="ADAL" clId="{6D4E4A40-6E42-42E2-82BE-D8AC1842EC83}" dt="2024-06-18T23:28:52.287" v="121" actId="1076"/>
          <ac:spMkLst>
            <pc:docMk/>
            <pc:sldMk cId="3119905370" sldId="550"/>
            <ac:spMk id="5" creationId="{96C66412-9D04-78B1-7546-BAB342AAFBA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F36DB84-C3D9-4045-B12A-1DC30B0C96C0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E28735-6512-D14E-BA86-7ACCB7EDAE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84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419D04-B7DB-2B4D-885F-E8F5B8FE3E52}" type="datetimeFigureOut">
              <a:rPr lang="en-US" smtClean="0"/>
              <a:t>6/18/2024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94FDA3B-D772-9D44-B8B4-BB6CF7F1C0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704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FDA3B-D772-9D44-B8B4-BB6CF7F1C0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38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FDA3B-D772-9D44-B8B4-BB6CF7F1C0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150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FDA3B-D772-9D44-B8B4-BB6CF7F1C0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270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FDA3B-D772-9D44-B8B4-BB6CF7F1C0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1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1733" y="2936618"/>
            <a:ext cx="8989391" cy="191320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130585"/>
            <a:ext cx="7772400" cy="1670014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defRPr sz="54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8782891" y="0"/>
            <a:ext cx="36110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6570" y="6419181"/>
            <a:ext cx="459794" cy="28384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83BEB6-139A-B746-BC33-1F5B6187E651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1733" y="5777982"/>
            <a:ext cx="9132267" cy="1080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1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7848" cy="91489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743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9148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0203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99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6433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72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41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86570" y="6419181"/>
            <a:ext cx="459794" cy="28384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6161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1563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7888303" y="6294783"/>
            <a:ext cx="725763" cy="563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rot="5400000">
            <a:off x="1239403" y="2963597"/>
            <a:ext cx="5029200" cy="27432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7654" y="949570"/>
            <a:ext cx="3059567" cy="326894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4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>
          <a:xfrm>
            <a:off x="458108" y="586158"/>
            <a:ext cx="3059113" cy="363412"/>
          </a:xfrm>
        </p:spPr>
        <p:txBody>
          <a:bodyPr tIns="0" bIns="0" anchor="t"/>
          <a:lstStyle>
            <a:lvl1pPr marL="0" indent="0">
              <a:lnSpc>
                <a:spcPct val="100000"/>
              </a:lnSpc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626533" y="6451745"/>
            <a:ext cx="1911101" cy="2616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100" cap="all" baseline="0" dirty="0">
                <a:solidFill>
                  <a:schemeClr val="tx1"/>
                </a:solidFill>
                <a:latin typeface="+mn-lt"/>
              </a:rPr>
              <a:t>Money Smart for Adults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2451910" y="6445083"/>
            <a:ext cx="5171232" cy="2616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11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rPr>
              <a:t>Credit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479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986" y="434356"/>
            <a:ext cx="7499213" cy="881682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86" y="1424723"/>
            <a:ext cx="7499214" cy="4701440"/>
          </a:xfrm>
        </p:spPr>
        <p:txBody>
          <a:bodyPr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579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ettyImages-665215966.eps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853" t="14685" r="12861" b="17800"/>
          <a:stretch/>
        </p:blipFill>
        <p:spPr>
          <a:xfrm>
            <a:off x="5217191" y="2733825"/>
            <a:ext cx="3766515" cy="35178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591" y="425590"/>
            <a:ext cx="7620000" cy="8904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591" y="1441004"/>
            <a:ext cx="5341383" cy="4958031"/>
          </a:xfrm>
        </p:spPr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932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ettyImages-623292622.jp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5742464" y="2792409"/>
            <a:ext cx="3258660" cy="348432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873" y="1416581"/>
            <a:ext cx="5351605" cy="4966171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  <a:lvl2pPr>
              <a:defRPr i="0">
                <a:solidFill>
                  <a:schemeClr val="tx1"/>
                </a:solidFill>
              </a:defRPr>
            </a:lvl2pPr>
            <a:lvl3pPr>
              <a:defRPr i="0">
                <a:solidFill>
                  <a:schemeClr val="tx1"/>
                </a:solidFill>
              </a:defRPr>
            </a:lvl3pPr>
            <a:lvl4pPr>
              <a:defRPr i="0">
                <a:solidFill>
                  <a:schemeClr val="tx1"/>
                </a:solidFill>
              </a:defRPr>
            </a:lvl4pPr>
            <a:lvl5pPr>
              <a:defRPr i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873" y="399954"/>
            <a:ext cx="7620000" cy="9160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3343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58789" y="3505948"/>
            <a:ext cx="4467496" cy="27674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34" y="152718"/>
            <a:ext cx="7409666" cy="116332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534" y="1441004"/>
            <a:ext cx="7409666" cy="4685159"/>
          </a:xfrm>
        </p:spPr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682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36" y="426832"/>
            <a:ext cx="7620000" cy="88920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36" y="1432864"/>
            <a:ext cx="7620000" cy="4967414"/>
          </a:xfrm>
        </p:spPr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609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956" y="152718"/>
            <a:ext cx="7385244" cy="116332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956" y="1432864"/>
            <a:ext cx="7385244" cy="4693300"/>
          </a:xfrm>
        </p:spPr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778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54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68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4800" cy="9148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4002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6970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7888303" y="6294783"/>
            <a:ext cx="725763" cy="563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6533" y="152718"/>
            <a:ext cx="7450666" cy="11633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533" y="1441004"/>
            <a:ext cx="7450666" cy="4685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529935" y="0"/>
            <a:ext cx="8084130" cy="15271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8303" y="6247029"/>
            <a:ext cx="725761" cy="40943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3600" b="0">
                <a:solidFill>
                  <a:schemeClr val="tx1"/>
                </a:solidFill>
                <a:latin typeface="+mj-lt"/>
              </a:defRPr>
            </a:lvl1pPr>
          </a:lstStyle>
          <a:p>
            <a:fld id="{AF83BEB6-139A-B746-BC33-1F5B6187E65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626533" y="6451745"/>
            <a:ext cx="1911101" cy="2616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sz="1100" cap="all" baseline="0" dirty="0">
                <a:solidFill>
                  <a:schemeClr val="tx1"/>
                </a:solidFill>
                <a:latin typeface="+mn-lt"/>
              </a:rPr>
              <a:t>Money Smart for Adults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2451910" y="6445083"/>
            <a:ext cx="5171232" cy="2616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rtl="0"/>
            <a:r>
              <a:rPr lang="en-US" sz="1100" b="0" dirty="0">
                <a:solidFill>
                  <a:schemeClr val="tx1"/>
                </a:solidFill>
                <a:latin typeface="+mj-lt"/>
              </a:rPr>
              <a:t>Credit</a:t>
            </a:r>
          </a:p>
        </p:txBody>
      </p:sp>
    </p:spTree>
    <p:custDataLst>
      <p:tags r:id="rId20"/>
    </p:custDataLst>
    <p:extLst>
      <p:ext uri="{BB962C8B-B14F-4D97-AF65-F5344CB8AC3E}">
        <p14:creationId xmlns:p14="http://schemas.microsoft.com/office/powerpoint/2010/main" val="105099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60" baseline="0">
          <a:solidFill>
            <a:schemeClr val="accent2"/>
          </a:solidFill>
          <a:latin typeface="Franklin Gothic Medium"/>
          <a:ea typeface="+mj-ea"/>
          <a:cs typeface="Franklin Gothic Medium"/>
        </a:defRPr>
      </a:lvl1pPr>
    </p:titleStyle>
    <p:bodyStyle>
      <a:lvl1pPr marL="256032" indent="-256032" algn="l" defTabSz="914400" rtl="0" eaLnBrk="1" latinLnBrk="0" hangingPunct="1">
        <a:lnSpc>
          <a:spcPct val="140000"/>
        </a:lnSpc>
        <a:spcBef>
          <a:spcPct val="20000"/>
        </a:spcBef>
        <a:spcAft>
          <a:spcPts val="1200"/>
        </a:spcAft>
        <a:buClr>
          <a:schemeClr val="accent2"/>
        </a:buClr>
        <a:buFont typeface="Arial"/>
        <a:buChar char="•"/>
        <a:defRPr sz="2400" b="0" kern="1200">
          <a:solidFill>
            <a:schemeClr val="tx1"/>
          </a:solidFill>
          <a:latin typeface="Franklin Gothic Medium"/>
          <a:ea typeface="+mn-ea"/>
          <a:cs typeface="Franklin Gothic Medium"/>
        </a:defRPr>
      </a:lvl1pPr>
      <a:lvl2pPr marL="457200" indent="-182880" algn="l" defTabSz="914400" rtl="0" eaLnBrk="1" latinLnBrk="0" hangingPunct="1">
        <a:lnSpc>
          <a:spcPct val="140000"/>
        </a:lnSpc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Franklin Gothic Book"/>
          <a:ea typeface="+mn-ea"/>
          <a:cs typeface="Franklin Gothic Book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Franklin Gothic Book"/>
          <a:ea typeface="+mn-ea"/>
          <a:cs typeface="Franklin Gothic Book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Franklin Gothic Book"/>
          <a:ea typeface="+mn-ea"/>
          <a:cs typeface="Franklin Gothic Book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ntington.com/" TargetMode="External"/><Relationship Id="rId2" Type="http://schemas.openxmlformats.org/officeDocument/2006/relationships/hyperlink" Target="mailto:Julissa.caballero@huntington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lwalter01@ft.newyorklif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Module 6: Credit</a:t>
            </a:r>
            <a:r>
              <a:rPr lang="en-US" baseline="0"/>
              <a:t> Reports and Scores</a:t>
            </a:r>
            <a:endParaRPr lang="en-US"/>
          </a:p>
        </p:txBody>
      </p:sp>
      <p:pic>
        <p:nvPicPr>
          <p:cNvPr id="2" name="Picture 1" descr="Iconic picture for Module 6.  Image of a credit report overview, not meant to be read.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03184" y="0"/>
            <a:ext cx="6189989" cy="4345525"/>
          </a:xfrm>
          <a:prstGeom prst="rect">
            <a:avLst/>
          </a:prstGeom>
        </p:spPr>
      </p:pic>
      <p:sp>
        <p:nvSpPr>
          <p:cNvPr id="10" name="Rectangle 9" descr="Black triangle at bottom of picture to frame it"/>
          <p:cNvSpPr/>
          <p:nvPr/>
        </p:nvSpPr>
        <p:spPr>
          <a:xfrm>
            <a:off x="1403184" y="4345525"/>
            <a:ext cx="6189989" cy="2645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Money Smart logo ">
            <a:extLst>
              <a:ext uri="{FF2B5EF4-FFF2-40B4-BE49-F238E27FC236}">
                <a16:creationId xmlns:a16="http://schemas.microsoft.com/office/drawing/2014/main" id="{F7D32E43-8D8B-1247-8B75-3024DEC9C8C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184" y="5093106"/>
            <a:ext cx="1124400" cy="1124400"/>
          </a:xfrm>
          <a:prstGeom prst="rect">
            <a:avLst/>
          </a:prstGeom>
        </p:spPr>
      </p:pic>
      <p:sp>
        <p:nvSpPr>
          <p:cNvPr id="7" name="Subtitle 11"/>
          <p:cNvSpPr txBox="1">
            <a:spLocks/>
          </p:cNvSpPr>
          <p:nvPr/>
        </p:nvSpPr>
        <p:spPr>
          <a:xfrm>
            <a:off x="2527584" y="4899816"/>
            <a:ext cx="4870380" cy="5576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ct val="20000"/>
              </a:spcBef>
              <a:spcAft>
                <a:spcPts val="1200"/>
              </a:spcAft>
              <a:buClr>
                <a:schemeClr val="tx2"/>
              </a:buClr>
              <a:buFont typeface="Arial"/>
              <a:buNone/>
              <a:defRPr sz="2400" b="0" kern="1200" cap="all" spc="120" baseline="0">
                <a:solidFill>
                  <a:schemeClr val="tx2"/>
                </a:solidFill>
                <a:latin typeface="+mj-lt"/>
                <a:ea typeface="+mn-ea"/>
                <a:cs typeface="Franklin Gothic Medium"/>
              </a:defRPr>
            </a:lvl1pPr>
            <a:lvl2pPr marL="457200" indent="0" algn="ctr" defTabSz="9144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Franklin Gothic Book"/>
                <a:ea typeface="+mn-ea"/>
                <a:cs typeface="Franklin Gothic Book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Franklin Gothic Book"/>
                <a:ea typeface="+mn-ea"/>
                <a:cs typeface="Franklin Gothic Book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Franklin Gothic Book"/>
                <a:ea typeface="+mn-ea"/>
                <a:cs typeface="Franklin Gothic Book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Franklin Gothic Book"/>
                <a:ea typeface="+mn-ea"/>
                <a:cs typeface="Franklin Gothic Book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chemeClr val="accent2"/>
                </a:solidFill>
              </a:rPr>
              <a:t>Credit SCORES</a:t>
            </a:r>
          </a:p>
        </p:txBody>
      </p:sp>
      <p:sp>
        <p:nvSpPr>
          <p:cNvPr id="16" name="Rectangle 15" descr="blue box to frame the page number"/>
          <p:cNvSpPr/>
          <p:nvPr/>
        </p:nvSpPr>
        <p:spPr>
          <a:xfrm>
            <a:off x="7888303" y="6294783"/>
            <a:ext cx="725763" cy="5632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7986570" y="6306447"/>
            <a:ext cx="459794" cy="283845"/>
          </a:xfrm>
        </p:spPr>
        <p:txBody>
          <a:bodyPr/>
          <a:lstStyle/>
          <a:p>
            <a:fld id="{AF83BEB6-139A-B746-BC33-1F5B6187E65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99E8207-86BE-1ED6-225F-8D0A03F971CC}"/>
              </a:ext>
            </a:extLst>
          </p:cNvPr>
          <p:cNvGrpSpPr>
            <a:grpSpLocks/>
          </p:cNvGrpSpPr>
          <p:nvPr/>
        </p:nvGrpSpPr>
        <p:grpSpPr>
          <a:xfrm>
            <a:off x="2635685" y="5843959"/>
            <a:ext cx="944449" cy="381635"/>
            <a:chOff x="-3" y="0"/>
            <a:chExt cx="944449" cy="381635"/>
          </a:xfrm>
        </p:grpSpPr>
        <p:pic>
          <p:nvPicPr>
            <p:cNvPr id="8" name="Image 9">
              <a:extLst>
                <a:ext uri="{FF2B5EF4-FFF2-40B4-BE49-F238E27FC236}">
                  <a16:creationId xmlns:a16="http://schemas.microsoft.com/office/drawing/2014/main" id="{D2576158-1A10-B804-C657-BE4343136A15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6451" y="106681"/>
              <a:ext cx="167995" cy="167970"/>
            </a:xfrm>
            <a:prstGeom prst="rect">
              <a:avLst/>
            </a:prstGeom>
          </p:spPr>
        </p:pic>
        <p:sp>
          <p:nvSpPr>
            <p:cNvPr id="11" name="Graphic 10">
              <a:extLst>
                <a:ext uri="{FF2B5EF4-FFF2-40B4-BE49-F238E27FC236}">
                  <a16:creationId xmlns:a16="http://schemas.microsoft.com/office/drawing/2014/main" id="{47670C00-740E-F7DB-B365-56634E69D3BD}"/>
                </a:ext>
              </a:extLst>
            </p:cNvPr>
            <p:cNvSpPr/>
            <p:nvPr/>
          </p:nvSpPr>
          <p:spPr>
            <a:xfrm>
              <a:off x="-3" y="0"/>
              <a:ext cx="940435" cy="381635"/>
            </a:xfrm>
            <a:custGeom>
              <a:avLst/>
              <a:gdLst/>
              <a:ahLst/>
              <a:cxnLst/>
              <a:rect l="l" t="t" r="r" b="b"/>
              <a:pathLst>
                <a:path w="940435" h="381635">
                  <a:moveTo>
                    <a:pt x="207937" y="9309"/>
                  </a:moveTo>
                  <a:lnTo>
                    <a:pt x="0" y="9309"/>
                  </a:lnTo>
                  <a:lnTo>
                    <a:pt x="0" y="89319"/>
                  </a:lnTo>
                  <a:lnTo>
                    <a:pt x="0" y="150279"/>
                  </a:lnTo>
                  <a:lnTo>
                    <a:pt x="0" y="229019"/>
                  </a:lnTo>
                  <a:lnTo>
                    <a:pt x="0" y="371259"/>
                  </a:lnTo>
                  <a:lnTo>
                    <a:pt x="94119" y="371259"/>
                  </a:lnTo>
                  <a:lnTo>
                    <a:pt x="94119" y="229019"/>
                  </a:lnTo>
                  <a:lnTo>
                    <a:pt x="197383" y="229019"/>
                  </a:lnTo>
                  <a:lnTo>
                    <a:pt x="197383" y="150279"/>
                  </a:lnTo>
                  <a:lnTo>
                    <a:pt x="94119" y="150279"/>
                  </a:lnTo>
                  <a:lnTo>
                    <a:pt x="94119" y="89319"/>
                  </a:lnTo>
                  <a:lnTo>
                    <a:pt x="207937" y="89319"/>
                  </a:lnTo>
                  <a:lnTo>
                    <a:pt x="207937" y="9309"/>
                  </a:lnTo>
                  <a:close/>
                </a:path>
                <a:path w="940435" h="381635">
                  <a:moveTo>
                    <a:pt x="543013" y="190652"/>
                  </a:moveTo>
                  <a:lnTo>
                    <a:pt x="536397" y="141884"/>
                  </a:lnTo>
                  <a:lnTo>
                    <a:pt x="517753" y="98463"/>
                  </a:lnTo>
                  <a:lnTo>
                    <a:pt x="510527" y="89331"/>
                  </a:lnTo>
                  <a:lnTo>
                    <a:pt x="488886" y="61950"/>
                  </a:lnTo>
                  <a:lnTo>
                    <a:pt x="451612" y="33921"/>
                  </a:lnTo>
                  <a:lnTo>
                    <a:pt x="445058" y="31242"/>
                  </a:lnTo>
                  <a:lnTo>
                    <a:pt x="445058" y="190652"/>
                  </a:lnTo>
                  <a:lnTo>
                    <a:pt x="436676" y="236258"/>
                  </a:lnTo>
                  <a:lnTo>
                    <a:pt x="414032" y="267779"/>
                  </a:lnTo>
                  <a:lnTo>
                    <a:pt x="380834" y="286080"/>
                  </a:lnTo>
                  <a:lnTo>
                    <a:pt x="340855" y="291985"/>
                  </a:lnTo>
                  <a:lnTo>
                    <a:pt x="319722" y="291985"/>
                  </a:lnTo>
                  <a:lnTo>
                    <a:pt x="319722" y="89331"/>
                  </a:lnTo>
                  <a:lnTo>
                    <a:pt x="341820" y="89331"/>
                  </a:lnTo>
                  <a:lnTo>
                    <a:pt x="383476" y="96037"/>
                  </a:lnTo>
                  <a:lnTo>
                    <a:pt x="416128" y="115671"/>
                  </a:lnTo>
                  <a:lnTo>
                    <a:pt x="437438" y="147459"/>
                  </a:lnTo>
                  <a:lnTo>
                    <a:pt x="445058" y="190652"/>
                  </a:lnTo>
                  <a:lnTo>
                    <a:pt x="445058" y="31242"/>
                  </a:lnTo>
                  <a:lnTo>
                    <a:pt x="407746" y="15951"/>
                  </a:lnTo>
                  <a:lnTo>
                    <a:pt x="359105" y="9613"/>
                  </a:lnTo>
                  <a:lnTo>
                    <a:pt x="225602" y="9613"/>
                  </a:lnTo>
                  <a:lnTo>
                    <a:pt x="225602" y="371690"/>
                  </a:lnTo>
                  <a:lnTo>
                    <a:pt x="359105" y="371690"/>
                  </a:lnTo>
                  <a:lnTo>
                    <a:pt x="407581" y="365340"/>
                  </a:lnTo>
                  <a:lnTo>
                    <a:pt x="451396" y="347370"/>
                  </a:lnTo>
                  <a:lnTo>
                    <a:pt x="488696" y="319341"/>
                  </a:lnTo>
                  <a:lnTo>
                    <a:pt x="510374" y="291985"/>
                  </a:lnTo>
                  <a:lnTo>
                    <a:pt x="517639" y="282829"/>
                  </a:lnTo>
                  <a:lnTo>
                    <a:pt x="536359" y="239407"/>
                  </a:lnTo>
                  <a:lnTo>
                    <a:pt x="543013" y="190652"/>
                  </a:lnTo>
                  <a:close/>
                </a:path>
                <a:path w="940435" h="381635">
                  <a:moveTo>
                    <a:pt x="650544" y="9601"/>
                  </a:moveTo>
                  <a:lnTo>
                    <a:pt x="556425" y="9601"/>
                  </a:lnTo>
                  <a:lnTo>
                    <a:pt x="556425" y="371678"/>
                  </a:lnTo>
                  <a:lnTo>
                    <a:pt x="650544" y="371678"/>
                  </a:lnTo>
                  <a:lnTo>
                    <a:pt x="650544" y="9601"/>
                  </a:lnTo>
                  <a:close/>
                </a:path>
                <a:path w="940435" h="381635">
                  <a:moveTo>
                    <a:pt x="940409" y="18249"/>
                  </a:moveTo>
                  <a:lnTo>
                    <a:pt x="919492" y="10541"/>
                  </a:lnTo>
                  <a:lnTo>
                    <a:pt x="898347" y="4800"/>
                  </a:lnTo>
                  <a:lnTo>
                    <a:pt x="876744" y="1231"/>
                  </a:lnTo>
                  <a:lnTo>
                    <a:pt x="854481" y="0"/>
                  </a:lnTo>
                  <a:lnTo>
                    <a:pt x="816470" y="4025"/>
                  </a:lnTo>
                  <a:lnTo>
                    <a:pt x="779805" y="15608"/>
                  </a:lnTo>
                  <a:lnTo>
                    <a:pt x="746023" y="34036"/>
                  </a:lnTo>
                  <a:lnTo>
                    <a:pt x="716648" y="58585"/>
                  </a:lnTo>
                  <a:lnTo>
                    <a:pt x="677037" y="119646"/>
                  </a:lnTo>
                  <a:lnTo>
                    <a:pt x="663359" y="191135"/>
                  </a:lnTo>
                  <a:lnTo>
                    <a:pt x="666826" y="230149"/>
                  </a:lnTo>
                  <a:lnTo>
                    <a:pt x="695553" y="298983"/>
                  </a:lnTo>
                  <a:lnTo>
                    <a:pt x="721448" y="328002"/>
                  </a:lnTo>
                  <a:lnTo>
                    <a:pt x="784529" y="367423"/>
                  </a:lnTo>
                  <a:lnTo>
                    <a:pt x="857351" y="381279"/>
                  </a:lnTo>
                  <a:lnTo>
                    <a:pt x="878293" y="380009"/>
                  </a:lnTo>
                  <a:lnTo>
                    <a:pt x="898156" y="376478"/>
                  </a:lnTo>
                  <a:lnTo>
                    <a:pt x="918375" y="371157"/>
                  </a:lnTo>
                  <a:lnTo>
                    <a:pt x="940409" y="364477"/>
                  </a:lnTo>
                  <a:lnTo>
                    <a:pt x="940409" y="251625"/>
                  </a:lnTo>
                  <a:lnTo>
                    <a:pt x="923747" y="267550"/>
                  </a:lnTo>
                  <a:lnTo>
                    <a:pt x="903986" y="279654"/>
                  </a:lnTo>
                  <a:lnTo>
                    <a:pt x="882154" y="287350"/>
                  </a:lnTo>
                  <a:lnTo>
                    <a:pt x="859282" y="290042"/>
                  </a:lnTo>
                  <a:lnTo>
                    <a:pt x="819238" y="282702"/>
                  </a:lnTo>
                  <a:lnTo>
                    <a:pt x="788314" y="262255"/>
                  </a:lnTo>
                  <a:lnTo>
                    <a:pt x="768362" y="231101"/>
                  </a:lnTo>
                  <a:lnTo>
                    <a:pt x="761301" y="191604"/>
                  </a:lnTo>
                  <a:lnTo>
                    <a:pt x="768273" y="152222"/>
                  </a:lnTo>
                  <a:lnTo>
                    <a:pt x="787958" y="120357"/>
                  </a:lnTo>
                  <a:lnTo>
                    <a:pt x="818438" y="99021"/>
                  </a:lnTo>
                  <a:lnTo>
                    <a:pt x="857821" y="91236"/>
                  </a:lnTo>
                  <a:lnTo>
                    <a:pt x="881608" y="93827"/>
                  </a:lnTo>
                  <a:lnTo>
                    <a:pt x="903986" y="101447"/>
                  </a:lnTo>
                  <a:lnTo>
                    <a:pt x="923937" y="113944"/>
                  </a:lnTo>
                  <a:lnTo>
                    <a:pt x="940409" y="131102"/>
                  </a:lnTo>
                  <a:lnTo>
                    <a:pt x="940409" y="1824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EC0294D-754B-9F50-7D48-F0B1CC18B044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133" y="5743629"/>
            <a:ext cx="1765935" cy="53403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65382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Pay your bills on time and as agreed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Continue to pay down your debt balances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Keep the proportion of the credit you use low compared with credit limits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Don’t apply for too much credit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dirty="0"/>
              <a:t>Avoid actions or inactions that may create new entries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Pay your taxes and child support in full and on time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Check your credit reports and regularly dispute errors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/>
              <a:t>Keep good financial records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10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100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84" y="1424723"/>
            <a:ext cx="7372215" cy="506074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Financial institution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Nonprofit consumer credit counseling</a:t>
            </a:r>
            <a:br>
              <a:rPr lang="en-US" sz="2800" dirty="0"/>
            </a:br>
            <a:r>
              <a:rPr lang="en-US" sz="2800" dirty="0"/>
              <a:t>service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Housing Counseling Agency </a:t>
            </a:r>
            <a:r>
              <a:rPr lang="en-US" sz="2800" dirty="0">
                <a:latin typeface="Franklin Gothic Book" panose="020B0503020102020204" pitchFamily="34" charset="0"/>
              </a:rPr>
              <a:t>a</a:t>
            </a:r>
            <a:r>
              <a:rPr lang="en-US" sz="2800" dirty="0">
                <a:latin typeface="+mn-lt"/>
              </a:rPr>
              <a:t>pproved by Department of Housing and Urban Development (HUD)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Financial education nonprofit organization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Certified Financial Planners (CFPs) 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Other</a:t>
            </a:r>
          </a:p>
        </p:txBody>
      </p:sp>
      <p:pic>
        <p:nvPicPr>
          <p:cNvPr id="5122" name="Picture 2" descr="Help butt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446040">
            <a:off x="6642931" y="793544"/>
            <a:ext cx="2143116" cy="179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11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7210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Repair and Debt Consolidation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latin typeface="+mj-lt"/>
              </a:rPr>
              <a:t>Credit Repair Companies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Promise to fix your credit for a fee  </a:t>
            </a:r>
          </a:p>
          <a:p>
            <a:pPr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Debt Consolidation Businesses</a:t>
            </a:r>
          </a:p>
          <a:p>
            <a:pPr lvl="1"/>
            <a:r>
              <a:rPr lang="en-US" sz="2800" dirty="0"/>
              <a:t>Offer different services</a:t>
            </a:r>
          </a:p>
          <a:p>
            <a:pPr lvl="1"/>
            <a:r>
              <a:rPr lang="en-US" sz="2800" dirty="0"/>
              <a:t>Often specialize in debt consolidation loans and debt settlement services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12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435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Caution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86" y="1424722"/>
            <a:ext cx="5983681" cy="495067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Debt consolidation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Taking out new loan to pay off</a:t>
            </a:r>
            <a:br>
              <a:rPr lang="en-US" sz="2800" dirty="0"/>
            </a:br>
            <a:r>
              <a:rPr lang="en-US" sz="2800" dirty="0"/>
              <a:t>other debts </a:t>
            </a:r>
            <a:endParaRPr lang="en-US" sz="2800" strike="sngStrike" dirty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800" dirty="0"/>
              <a:t>Does not address underlying causes of debt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Debt settlement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Working with creditors to accept lower payment and settle debt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Might have to pay income tax on portion that was settled</a:t>
            </a:r>
          </a:p>
        </p:txBody>
      </p:sp>
      <p:pic>
        <p:nvPicPr>
          <p:cNvPr id="6148" name="Picture 4" descr="Yellow triangle with black edges and black exclamation mark in the middl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853844">
            <a:off x="6218454" y="876794"/>
            <a:ext cx="2446705" cy="210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13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2779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Credit Repair Scams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86" y="1424723"/>
            <a:ext cx="6387476" cy="4701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/>
              <a:t>Beware of credit repair companies that: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Promise to erase bad credit or remove other negative, but accurate, information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Promise fast and easy credit repair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Offer to create a new identity for you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Want you to pay upfront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/>
              <a:t>Will not tell you about your rights</a:t>
            </a:r>
          </a:p>
        </p:txBody>
      </p:sp>
      <p:pic>
        <p:nvPicPr>
          <p:cNvPr id="4" name="Picture 3" descr="Yellow street sign with black around edges and &quot;SCAM ALERT&quot; in the midd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6846" y="3293534"/>
            <a:ext cx="2047218" cy="242016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14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4521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Protecting Your Credit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Initial fraud alert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Active-duty military alert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Extended fraud alert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Credit freeze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/>
              <a:t>Credit lock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15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5472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DACCD-CF1B-AA58-E6FD-5019E987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956" y="152718"/>
            <a:ext cx="7385244" cy="714057"/>
          </a:xfrm>
        </p:spPr>
        <p:txBody>
          <a:bodyPr/>
          <a:lstStyle/>
          <a:p>
            <a:r>
              <a:rPr lang="en-US" dirty="0"/>
              <a:t>Presented By Huntington Bank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E36B1-9451-F6C9-7343-9500B948D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231" y="1133475"/>
            <a:ext cx="3556194" cy="331470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1"/>
                </a:solidFill>
              </a:rPr>
              <a:t>Julie Caballero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800" dirty="0"/>
              <a:t>Branch Manager</a:t>
            </a:r>
            <a:endParaRPr lang="en-US" sz="1800" u="sng" dirty="0"/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800" dirty="0"/>
              <a:t>Huntington Bank Cicero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2"/>
                </a:solidFill>
              </a:rPr>
              <a:t>Office: 708-656-6330 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Julissa.caballero@huntington.com</a:t>
            </a:r>
            <a:endParaRPr lang="en-US" sz="1800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2"/>
                </a:solidFill>
              </a:rPr>
              <a:t>NMLS 1236154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800" dirty="0"/>
              <a:t>5310 W Cermak Rd Cicero IL 60804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2"/>
                </a:solidFill>
              </a:rPr>
              <a:t>Webpage:  </a:t>
            </a:r>
            <a:r>
              <a:rPr lang="en-US" sz="1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WWW.HUNTINGTON.COM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1800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17927-D65D-F407-AAF5-367E93585A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C66412-9D04-78B1-7546-BAB342AAFBA9}"/>
              </a:ext>
            </a:extLst>
          </p:cNvPr>
          <p:cNvSpPr txBox="1"/>
          <p:nvPr/>
        </p:nvSpPr>
        <p:spPr>
          <a:xfrm>
            <a:off x="4572000" y="1428750"/>
            <a:ext cx="42038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accent1"/>
                </a:solidFill>
              </a:rPr>
              <a:t>Jennifer Walter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Agent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New York Life Insurance Company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accent1"/>
                </a:solidFill>
              </a:rPr>
              <a:t>Cell: (630) 361-2402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20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jlwalter01@ft.newyorklife.com</a:t>
            </a:r>
            <a:r>
              <a:rPr lang="de-DE" sz="2000" b="1" dirty="0">
                <a:solidFill>
                  <a:srgbClr val="0070C0"/>
                </a:solidFill>
              </a:rPr>
              <a:t> </a:t>
            </a:r>
            <a:endParaRPr lang="en-US" sz="2000" b="1" dirty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accent2"/>
                </a:solidFill>
              </a:rPr>
              <a:t>CA License # 4305991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2001 Butterfield Rd #800, Downers Grove, IL 60515</a:t>
            </a:r>
          </a:p>
        </p:txBody>
      </p:sp>
    </p:spTree>
    <p:extLst>
      <p:ext uri="{BB962C8B-B14F-4D97-AF65-F5344CB8AC3E}">
        <p14:creationId xmlns:p14="http://schemas.microsoft.com/office/powerpoint/2010/main" val="3119905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 of Credit Scoring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8698"/>
            <a:ext cx="8229600" cy="4818981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</a:rPr>
              <a:t>Number calculated from information in credit reports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</a:rPr>
              <a:t>Generally, higher number = better credit history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</a:rPr>
              <a:t>Predicts likelihood of payment of credit obligations on time and as agreed</a:t>
            </a:r>
            <a:endParaRPr lang="en-US" dirty="0">
              <a:latin typeface="+mj-lt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latin typeface="+mj-lt"/>
              </a:rPr>
              <a:t>Two significant factors affect your credit scores:</a:t>
            </a:r>
          </a:p>
          <a:p>
            <a:pPr lvl="1"/>
            <a:r>
              <a:rPr lang="en-US" sz="2400" dirty="0">
                <a:latin typeface="+mn-lt"/>
              </a:rPr>
              <a:t>Whether you repay debts on time and as agreed</a:t>
            </a:r>
          </a:p>
          <a:p>
            <a:pPr lvl="1"/>
            <a:r>
              <a:rPr lang="en-US" sz="2400" dirty="0">
                <a:latin typeface="+mn-lt"/>
              </a:rPr>
              <a:t>Your credit utilization rate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2982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Basics of Credit Scoring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86" y="1424723"/>
            <a:ext cx="7662372" cy="470144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Multiple producers of credit scores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You likely have multiple credit scores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/>
              <a:t>FICO</a:t>
            </a:r>
            <a:r>
              <a:rPr lang="en-US" sz="2800" baseline="30000" dirty="0"/>
              <a:t>®</a:t>
            </a:r>
            <a:r>
              <a:rPr lang="en-US" sz="2800" dirty="0"/>
              <a:t> (Fair Isaac Corporation)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/>
              <a:t>Vantage Score</a:t>
            </a:r>
            <a:r>
              <a:rPr lang="en-US" sz="2800" baseline="30000" dirty="0"/>
              <a:t>®</a:t>
            </a:r>
            <a:r>
              <a:rPr lang="en-US" sz="2800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2800" dirty="0"/>
              <a:t>Others too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Different models for different types of credit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8511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Factors in General FICO</a:t>
            </a:r>
            <a:r>
              <a:rPr lang="en-US" baseline="30000" dirty="0"/>
              <a:t>®</a:t>
            </a:r>
            <a:r>
              <a:rPr lang="en-US" dirty="0"/>
              <a:t> Model</a:t>
            </a:r>
          </a:p>
        </p:txBody>
      </p:sp>
      <p:pic>
        <p:nvPicPr>
          <p:cNvPr id="8" name="Picture 7" descr="Colorful pie chart. &#10;Starting at top, clockwise:&#10;Largest slice is red (payment history 35%)&#10;Orange slice is Amounts Owed - 30%&#10;Green slide is Length of Credit History - 15%&#10;Yellow slice is Credit Mix - 10%&#10;Blue slice is New Credit - 10%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0332" y="1882847"/>
            <a:ext cx="3223335" cy="309230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15564" y="2182504"/>
            <a:ext cx="2217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+mj-lt"/>
              </a:rPr>
              <a:t>New Credit – 10%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1103" y="3355715"/>
            <a:ext cx="2121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>
                <a:latin typeface="+mj-lt"/>
              </a:rPr>
              <a:t>Credit Mix – 10%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9669" y="4043297"/>
            <a:ext cx="24432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Length of 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Credit History – 15%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668" y="2037710"/>
            <a:ext cx="2855402" cy="543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Payment History – 35%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6679" y="3924560"/>
            <a:ext cx="2695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+mj-lt"/>
              </a:rPr>
              <a:t>Amounts Owed – 30%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259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Your Credit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latin typeface="+mj-lt"/>
              </a:rPr>
              <a:t>May not be the ones that are used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latin typeface="+mj-lt"/>
              </a:rPr>
              <a:t>If turned down for credit, you have the right to see the exact score used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3200" dirty="0">
                <a:latin typeface="+mj-lt"/>
              </a:rPr>
              <a:t>Make sure your credit scores accurately reflect information in your credit reports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latin typeface="+mn-lt"/>
              </a:rPr>
              <a:t>Get and review your credit reports and dispute errors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904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Good Credit Score?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 descr="Two column table. No title row. 5 row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387503"/>
              </p:ext>
            </p:extLst>
          </p:nvPr>
        </p:nvGraphicFramePr>
        <p:xfrm>
          <a:off x="1190174" y="1574801"/>
          <a:ext cx="6429828" cy="3461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8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23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Exceptional	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800 </a:t>
                      </a:r>
                      <a:r>
                        <a:rPr lang="mr-IN" sz="3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3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850</a:t>
                      </a:r>
                      <a:endParaRPr lang="en-US" sz="3200" b="0" strike="sng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331">
                <a:tc>
                  <a:txBody>
                    <a:bodyPr/>
                    <a:lstStyle/>
                    <a:p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Very Good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740 </a:t>
                      </a:r>
                      <a:r>
                        <a:rPr lang="mr-IN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799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2331">
                <a:tc>
                  <a:txBody>
                    <a:bodyPr/>
                    <a:lstStyle/>
                    <a:p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Good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670 </a:t>
                      </a:r>
                      <a:r>
                        <a:rPr lang="mr-IN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739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2331">
                <a:tc>
                  <a:txBody>
                    <a:bodyPr/>
                    <a:lstStyle/>
                    <a:p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Fair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580 </a:t>
                      </a:r>
                      <a:r>
                        <a:rPr lang="mr-IN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669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331">
                <a:tc>
                  <a:txBody>
                    <a:bodyPr/>
                    <a:lstStyle/>
                    <a:p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Poor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300 </a:t>
                      </a:r>
                      <a:r>
                        <a:rPr lang="mr-IN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3200" b="0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579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86" y="5297714"/>
            <a:ext cx="8469195" cy="828448"/>
          </a:xfrm>
        </p:spPr>
        <p:txBody>
          <a:bodyPr>
            <a:noAutofit/>
          </a:bodyPr>
          <a:lstStyle/>
          <a:p>
            <a:pPr marL="27432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dirty="0">
                <a:latin typeface="+mj-lt"/>
              </a:rPr>
              <a:t>Note: this is an example, based on FICO</a:t>
            </a:r>
            <a:r>
              <a:rPr lang="en-US" sz="3200" baseline="30000" dirty="0">
                <a:latin typeface="+mj-lt"/>
              </a:rPr>
              <a:t>®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19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311" y="100981"/>
            <a:ext cx="7499213" cy="881682"/>
          </a:xfrm>
        </p:spPr>
        <p:txBody>
          <a:bodyPr/>
          <a:lstStyle/>
          <a:p>
            <a:r>
              <a:rPr lang="en-US" dirty="0"/>
              <a:t>Repair and Improve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86" y="982663"/>
            <a:ext cx="7499214" cy="51435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Get and review your credit reports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Dispute and correct any errors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Pay all your bills on time and as agreed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Use as little of your credit limit as possible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Use a credit building strategy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Keep old accounts open if you can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Apply for credit only if you need it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Negotiate different terms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000" dirty="0"/>
              <a:t>Ask for a “good will” deletion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99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516" y="444548"/>
            <a:ext cx="7927848" cy="914894"/>
          </a:xfrm>
        </p:spPr>
        <p:txBody>
          <a:bodyPr/>
          <a:lstStyle/>
          <a:p>
            <a:r>
              <a:rPr lang="en-US" dirty="0"/>
              <a:t>Build Alternative Credit History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367426"/>
            <a:ext cx="8229600" cy="93228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b="0" cap="none" dirty="0"/>
              <a:t>Document other payments you regularly make, such as: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86984" y="2299715"/>
            <a:ext cx="3936927" cy="357462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Rent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Childcare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Cell phone bill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Electric bill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Gas bill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Water, sewage, and garbage bills</a:t>
            </a:r>
          </a:p>
          <a:p>
            <a:pPr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9715"/>
            <a:ext cx="4041775" cy="395128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Television service bill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Internet service bill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Insurance payments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Loan from friend or family member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Savings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4246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Get a secured credit card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Get a credit-building loan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Become an authorized user on an account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Get a cosigner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Apply for a credit card at a store or gas station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000" dirty="0"/>
              <a:t>Make a large down payment and negotiate a loan for the balance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83BEB6-139A-B746-BC33-1F5B6187E651}" type="slidenum">
              <a:rPr lang="en-US" smtClean="0"/>
              <a:pPr/>
              <a:t>9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30316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8.0&quot;&gt;&lt;object type=&quot;1&quot; unique_id=&quot;10001&quot;&gt;&lt;object type=&quot;2&quot; unique_id=&quot;11337&quot;&gt;&lt;object type=&quot;3&quot; unique_id=&quot;11338&quot;&gt;&lt;property id=&quot;20148&quot; value=&quot;5&quot;/&gt;&lt;property id=&quot;20300&quot; value=&quot;Slide 1 - &amp;quot;To Your Credit&amp;quot;&quot;/&gt;&lt;property id=&quot;20307&quot; value=&quot;256&quot;/&gt;&lt;/object&gt;&lt;object type=&quot;3&quot; unique_id=&quot;11339&quot;&gt;&lt;property id=&quot;20148&quot; value=&quot;5&quot;/&gt;&lt;property id=&quot;20300&quot; value=&quot;Slide 2 - &amp;quot;Pre-Training Survey&amp;quot;&quot;/&gt;&lt;property id=&quot;20307&quot; value=&quot;269&quot;/&gt;&lt;/object&gt;&lt;object type=&quot;3&quot; unique_id=&quot;11340&quot;&gt;&lt;property id=&quot;20148&quot; value=&quot;5&quot;/&gt;&lt;property id=&quot;20300&quot; value=&quot;Slide 3 - &amp;quot;Opener&amp;quot;&quot;/&gt;&lt;property id=&quot;20307&quot; value=&quot;408&quot;/&gt;&lt;/object&gt;&lt;object type=&quot;3&quot; unique_id=&quot;11341&quot;&gt;&lt;property id=&quot;20148&quot; value=&quot;5&quot;/&gt;&lt;property id=&quot;20300&quot; value=&quot;Slide 4 - &amp;quot;Opener Instructions&amp;quot;&quot;/&gt;&lt;property id=&quot;20307&quot; value=&quot;257&quot;/&gt;&lt;/object&gt;&lt;object type=&quot;3&quot; unique_id=&quot;11342&quot;&gt;&lt;property id=&quot;20148&quot; value=&quot;5&quot;/&gt;&lt;property id=&quot;20300&quot; value=&quot;Slide 5 - &amp;quot;Opener Reflection&amp;quot;&quot;/&gt;&lt;property id=&quot;20307&quot; value=&quot;407&quot;/&gt;&lt;/object&gt;&lt;object type=&quot;3&quot; unique_id=&quot;11343&quot;&gt;&lt;property id=&quot;20148&quot; value=&quot;5&quot;/&gt;&lt;property id=&quot;20300&quot; value=&quot;Slide 6 - &amp;quot;Introductions to “To Your Credit” and Each Other&amp;quot;&quot;/&gt;&lt;property id=&quot;20307&quot; value=&quot;409&quot;/&gt;&lt;/object&gt;&lt;object type=&quot;3&quot; unique_id=&quot;11344&quot;&gt;&lt;property id=&quot;20148&quot; value=&quot;5&quot;/&gt;&lt;property id=&quot;20300&quot; value=&quot;Slide 7 - &amp;quot;Training Purpose&amp;quot;&quot;/&gt;&lt;property id=&quot;20307&quot; value=&quot;410&quot;/&gt;&lt;/object&gt;&lt;object type=&quot;3&quot; unique_id=&quot;11345&quot;&gt;&lt;property id=&quot;20148&quot; value=&quot;5&quot;/&gt;&lt;property id=&quot;20300&quot; value=&quot;Slide 8 - &amp;quot;Training Objectives&amp;quot;&quot;/&gt;&lt;property id=&quot;20307&quot; value=&quot;411&quot;/&gt;&lt;/object&gt;&lt;object type=&quot;3&quot; unique_id=&quot;11346&quot;&gt;&lt;property id=&quot;20148&quot; value=&quot;5&quot;/&gt;&lt;property id=&quot;20300&quot; value=&quot;Slide 9 - &amp;quot;Credit Reports&amp;quot;&quot;/&gt;&lt;property id=&quot;20307&quot; value=&quot;274&quot;/&gt;&lt;/object&gt;&lt;object type=&quot;3&quot; unique_id=&quot;11347&quot;&gt;&lt;property id=&quot;20148&quot; value=&quot;5&quot;/&gt;&lt;property id=&quot;20300&quot; value=&quot;Slide 10 - &amp;quot;Section 1: Key Takeaway&amp;quot;&quot;/&gt;&lt;property id=&quot;20307&quot; value=&quot;261&quot;/&gt;&lt;/object&gt;&lt;object type=&quot;3&quot; unique_id=&quot;11348&quot;&gt;&lt;property id=&quot;20148&quot; value=&quot;5&quot;/&gt;&lt;property id=&quot;20300&quot; value=&quot;Slide 11 - &amp;quot;What’s On/Not On a Credit Report?&amp;quot;&quot;/&gt;&lt;property id=&quot;20307&quot; value=&quot;412&quot;/&gt;&lt;/object&gt;&lt;object type=&quot;3&quot; unique_id=&quot;11349&quot;&gt;&lt;property id=&quot;20148&quot; value=&quot;5&quot;/&gt;&lt;property id=&quot;20300&quot; value=&quot;Slide 12 - &amp;quot;What Is a Credit Report?&amp;quot;&quot;/&gt;&lt;property id=&quot;20307&quot; value=&quot;262&quot;/&gt;&lt;/object&gt;&lt;object type=&quot;3&quot; unique_id=&quot;11350&quot;&gt;&lt;property id=&quot;20148&quot; value=&quot;5&quot;/&gt;&lt;property id=&quot;20300&quot; value=&quot;Slide 13 - &amp;quot;Credit reports are documents that list…&amp;quot;&quot;/&gt;&lt;property id=&quot;20307&quot; value=&quot;359&quot;/&gt;&lt;/object&gt;&lt;object type=&quot;3&quot; unique_id=&quot;11351&quot;&gt;&lt;property id=&quot;20148&quot; value=&quot;5&quot;/&gt;&lt;property id=&quot;20300&quot; value=&quot;Slide 14 - &amp;quot;Credit Reporting Agencies&amp;quot;&quot;/&gt;&lt;property id=&quot;20307&quot; value=&quot;360&quot;/&gt;&lt;/object&gt;&lt;object type=&quot;3&quot; unique_id=&quot;11352&quot;&gt;&lt;property id=&quot;20148&quot; value=&quot;5&quot;/&gt;&lt;property id=&quot;20300&quot; value=&quot;Slide 15 - &amp;quot;What Is a Credit Score?&amp;quot;&quot;/&gt;&lt;property id=&quot;20307&quot; value=&quot;361&quot;/&gt;&lt;/object&gt;&lt;object type=&quot;3&quot; unique_id=&quot;11353&quot;&gt;&lt;property id=&quot;20148&quot; value=&quot;5&quot;/&gt;&lt;property id=&quot;20300&quot; value=&quot;Slide 16 - &amp;quot;Who Uses Credit Reports and Scores?&amp;quot;&quot;/&gt;&lt;property id=&quot;20307&quot; value=&quot;362&quot;/&gt;&lt;/object&gt;&lt;object type=&quot;3&quot; unique_id=&quot;11354&quot;&gt;&lt;property id=&quot;20148&quot; value=&quot;5&quot;/&gt;&lt;property id=&quot;20300&quot; value=&quot;Slide 17 - &amp;quot;What is Risk-Based Pricing?&amp;quot;&quot;/&gt;&lt;property id=&quot;20307&quot; value=&quot;416&quot;/&gt;&lt;/object&gt;&lt;object type=&quot;3&quot; unique_id=&quot;11355&quot;&gt;&lt;property id=&quot;20148&quot; value=&quot;5&quot;/&gt;&lt;property id=&quot;20300&quot; value=&quot;Slide 18 - &amp;quot; Having Little or No Credit History &amp;quot;&quot;/&gt;&lt;property id=&quot;20307&quot; value=&quot;413&quot;/&gt;&lt;/object&gt;&lt;object type=&quot;3&quot; unique_id=&quot;11356&quot;&gt;&lt;property id=&quot;20148&quot; value=&quot;5&quot;/&gt;&lt;property id=&quot;20300&quot; value=&quot;Slide 19 - &amp;quot;Try It: Do Credit Reports Matter? &amp;quot;&quot;/&gt;&lt;property id=&quot;20307&quot; value=&quot;263&quot;/&gt;&lt;/object&gt;&lt;object type=&quot;3&quot; unique_id=&quot;11357&quot;&gt;&lt;property id=&quot;20148&quot; value=&quot;5&quot;/&gt;&lt;property id=&quot;20300&quot; value=&quot;Slide 20 - &amp;quot;Credit Reporting and Your Rights&amp;quot;&quot;/&gt;&lt;property id=&quot;20307&quot; value=&quot;364&quot;/&gt;&lt;/object&gt;&lt;object type=&quot;3&quot; unique_id=&quot;11358&quot;&gt;&lt;property id=&quot;20148&quot; value=&quot;5&quot;/&gt;&lt;property id=&quot;20300&quot; value=&quot;Slide 21 - &amp;quot;Section 1: Remember the Key Takeaway&amp;quot;&quot;/&gt;&lt;property id=&quot;20307&quot; value=&quot;414&quot;/&gt;&lt;/object&gt;&lt;object type=&quot;3&quot; unique_id=&quot;11359&quot;&gt;&lt;property id=&quot;20148&quot; value=&quot;5&quot;/&gt;&lt;property id=&quot;20300&quot; value=&quot;Slide 22 - &amp;quot;Credit Scores &amp;quot;&quot;/&gt;&lt;property id=&quot;20307&quot; value=&quot;275&quot;/&gt;&lt;/object&gt;&lt;object type=&quot;3&quot; unique_id=&quot;11360&quot;&gt;&lt;property id=&quot;20148&quot; value=&quot;5&quot;/&gt;&lt;property id=&quot;20300&quot; value=&quot;Slide 23 - &amp;quot;Section 2: Key Takeaway&amp;quot;&quot;/&gt;&lt;property id=&quot;20307&quot; value=&quot;278&quot;/&gt;&lt;/object&gt;&lt;object type=&quot;3&quot; unique_id=&quot;11361&quot;&gt;&lt;property id=&quot;20148&quot; value=&quot;5&quot;/&gt;&lt;property id=&quot;20300&quot; value=&quot;Slide 24 - &amp;quot;Defining Credit Scores&amp;quot;&quot;/&gt;&lt;property id=&quot;20307&quot; value=&quot;365&quot;/&gt;&lt;/object&gt;&lt;object type=&quot;3&quot; unique_id=&quot;11362&quot;&gt;&lt;property id=&quot;20148&quot; value=&quot;5&quot;/&gt;&lt;property id=&quot;20300&quot; value=&quot;Slide 25 - &amp;quot;Diversity Among Credit Scores&amp;quot;&quot;/&gt;&lt;property id=&quot;20307&quot; value=&quot;415&quot;/&gt;&lt;/object&gt;&lt;object type=&quot;3&quot; unique_id=&quot;11363&quot;&gt;&lt;property id=&quot;20148&quot; value=&quot;5&quot;/&gt;&lt;property id=&quot;20300&quot; value=&quot;Slide 26 - &amp;quot;Credit Scores and You&amp;quot;&quot;/&gt;&lt;property id=&quot;20307&quot; value=&quot;368&quot;/&gt;&lt;/object&gt;&lt;object type=&quot;3&quot; unique_id=&quot;11364&quot;&gt;&lt;property id=&quot;20148&quot; value=&quot;5&quot;/&gt;&lt;property id=&quot;20300&quot; value=&quot;Slide 27 - &amp;quot;Try It:  What Makes Scores Go Up and Down? &amp;quot;&quot;/&gt;&lt;property id=&quot;20307&quot; value=&quot;372&quot;/&gt;&lt;/object&gt;&lt;object type=&quot;3&quot; unique_id=&quot;11365&quot;&gt;&lt;property id=&quot;20148&quot; value=&quot;5&quot;/&gt;&lt;property id=&quot;20300&quot; value=&quot;Slide 28 - &amp;quot;“Good” Credit Scores&amp;quot;&quot;/&gt;&lt;property id=&quot;20307&quot; value=&quot;375&quot;/&gt;&lt;/object&gt;&lt;object type=&quot;3&quot; unique_id=&quot;11366&quot;&gt;&lt;property id=&quot;20148&quot; value=&quot;5&quot;/&gt;&lt;property id=&quot;20300&quot; value=&quot;Slide 29 - &amp;quot;Section 2:  Remember the Key Takeaway&amp;quot;&quot;/&gt;&lt;property id=&quot;20307&quot; value=&quot;417&quot;/&gt;&lt;/object&gt;&lt;object type=&quot;3&quot; unique_id=&quot;11367&quot;&gt;&lt;property id=&quot;20148&quot; value=&quot;5&quot;/&gt;&lt;property id=&quot;20300&quot; value=&quot;Slide 30 - &amp;quot;Getting and Understanding Your Credit Reports and Scores &amp;quot;&quot;/&gt;&lt;property id=&quot;20307&quot; value=&quot;292&quot;/&gt;&lt;/object&gt;&lt;object type=&quot;3&quot; unique_id=&quot;11368&quot;&gt;&lt;property id=&quot;20148&quot; value=&quot;5&quot;/&gt;&lt;property id=&quot;20300&quot; value=&quot;Slide 31 - &amp;quot;Section 3: Key Takeaway&amp;quot;&quot;/&gt;&lt;property id=&quot;20307&quot; value=&quot;295&quot;/&gt;&lt;/object&gt;&lt;object type=&quot;3&quot; unique_id=&quot;11369&quot;&gt;&lt;property id=&quot;20148&quot; value=&quot;5&quot;/&gt;&lt;property id=&quot;20300&quot; value=&quot;Slide 32 - &amp;quot;Productive Credit History&amp;quot;&quot;/&gt;&lt;property id=&quot;20307&quot; value=&quot;419&quot;/&gt;&lt;/object&gt;&lt;object type=&quot;3&quot; unique_id=&quot;11370&quot;&gt;&lt;property id=&quot;20148&quot; value=&quot;5&quot;/&gt;&lt;property id=&quot;20300&quot; value=&quot;Slide 33 - &amp;quot;Where to Get Credit Reports&amp;quot;&quot;/&gt;&lt;property id=&quot;20307&quot; value=&quot;420&quot;/&gt;&lt;/object&gt;&lt;object type=&quot;3&quot; unique_id=&quot;11371&quot;&gt;&lt;property id=&quot;20148&quot; value=&quot;5&quot;/&gt;&lt;property id=&quot;20300&quot; value=&quot;Slide 34 - &amp;quot;Right to Free Credit Reports&amp;quot;&quot;/&gt;&lt;property id=&quot;20307&quot; value=&quot;374&quot;/&gt;&lt;/object&gt;&lt;object type=&quot;3&quot; unique_id=&quot;11372&quot;&gt;&lt;property id=&quot;20148&quot; value=&quot;5&quot;/&gt;&lt;property id=&quot;20300&quot; value=&quot;Slide 35 - &amp;quot;Watch Out for Imposters&amp;quot;&quot;/&gt;&lt;property id=&quot;20307&quot; value=&quot;421&quot;/&gt;&lt;/object&gt;&lt;object type=&quot;3&quot; unique_id=&quot;11373&quot;&gt;&lt;property id=&quot;20148&quot; value=&quot;5&quot;/&gt;&lt;property id=&quot;20300&quot; value=&quot;Slide 36 - &amp;quot;Right to Additional Free Credit Reports&amp;quot;&quot;/&gt;&lt;property id=&quot;20307&quot; value=&quot;299&quot;/&gt;&lt;/object&gt;&lt;object type=&quot;3&quot; unique_id=&quot;11374&quot;&gt;&lt;property id=&quot;20148&quot; value=&quot;5&quot;/&gt;&lt;property id=&quot;20300&quot; value=&quot;Slide 37 - &amp;quot;Sharing Experiences&amp;quot;&quot;/&gt;&lt;property id=&quot;20307&quot; value=&quot;378&quot;/&gt;&lt;/object&gt;&lt;object type=&quot;3&quot; unique_id=&quot;11375&quot;&gt;&lt;property id=&quot;20148&quot; value=&quot;5&quot;/&gt;&lt;property id=&quot;20300&quot; value=&quot;Slide 38 - &amp;quot;What’s in Credit Reports?&amp;quot;&quot;/&gt;&lt;property id=&quot;20307&quot; value=&quot;376&quot;/&gt;&lt;/object&gt;&lt;object type=&quot;3&quot; unique_id=&quot;11376&quot;&gt;&lt;property id=&quot;20148&quot; value=&quot;5&quot;/&gt;&lt;property id=&quot;20300&quot; value=&quot;Slide 39 - &amp;quot;Credit Report Scavenger Hunt&amp;quot;&quot;/&gt;&lt;property id=&quot;20307&quot; value=&quot;377&quot;/&gt;&lt;/object&gt;&lt;object type=&quot;3&quot; unique_id=&quot;11377&quot;&gt;&lt;property id=&quot;20148&quot; value=&quot;5&quot;/&gt;&lt;property id=&quot;20300&quot; value=&quot;Slide 40 - &amp;quot;Apply It:  Review Your Credit Reports&amp;quot;&quot;/&gt;&lt;property id=&quot;20307&quot; value=&quot;406&quot;/&gt;&lt;/object&gt;&lt;object type=&quot;3&quot; unique_id=&quot;11378&quot;&gt;&lt;property id=&quot;20148&quot; value=&quot;5&quot;/&gt;&lt;property id=&quot;20300&quot; value=&quot;Slide 41 - &amp;quot;Tool for Reviewing Your Credit Reports&amp;quot;&quot;/&gt;&lt;property id=&quot;20307&quot; value=&quot;405&quot;/&gt;&lt;/object&gt;&lt;object type=&quot;3&quot; unique_id=&quot;11379&quot;&gt;&lt;property id=&quot;20148&quot; value=&quot;5&quot;/&gt;&lt;property id=&quot;20300&quot; value=&quot;Slide 42 - &amp;quot;Getting Your Credit Scores&amp;quot;&quot;/&gt;&lt;property id=&quot;20307&quot; value=&quot;300&quot;/&gt;&lt;/object&gt;&lt;object type=&quot;3&quot; unique_id=&quot;11380&quot;&gt;&lt;property id=&quot;20148&quot; value=&quot;5&quot;/&gt;&lt;property id=&quot;20300&quot; value=&quot;Slide 43 - &amp;quot;Options for Getting Your Credit Scores&amp;quot;&quot;/&gt;&lt;property id=&quot;20307&quot; value=&quot;380&quot;/&gt;&lt;/object&gt;&lt;object type=&quot;3&quot; unique_id=&quot;11381&quot;&gt;&lt;property id=&quot;20148&quot; value=&quot;5&quot;/&gt;&lt;property id=&quot;20300&quot; value=&quot;Slide 44 - &amp;quot;Options for Getting Your Credit Scores, Continued&amp;quot;&quot;/&gt;&lt;property id=&quot;20307&quot; value=&quot;422&quot;/&gt;&lt;/object&gt;&lt;object type=&quot;3&quot; unique_id=&quot;11382&quot;&gt;&lt;property id=&quot;20148&quot; value=&quot;5&quot;/&gt;&lt;property id=&quot;20300&quot; value=&quot;Slide 45 - &amp;quot;Section 3: Remember the Key Takeaway&amp;quot;&quot;/&gt;&lt;property id=&quot;20307&quot; value=&quot;418&quot;/&gt;&lt;/object&gt;&lt;object type=&quot;3&quot; unique_id=&quot;11383&quot;&gt;&lt;property id=&quot;20148&quot; value=&quot;5&quot;/&gt;&lt;property id=&quot;20300&quot; value=&quot;Slide 46 - &amp;quot;Disputing Errors in  Your Credit Reports &amp;quot;&quot;/&gt;&lt;property id=&quot;20307&quot; value=&quot;303&quot;/&gt;&lt;/object&gt;&lt;object type=&quot;3&quot; unique_id=&quot;11384&quot;&gt;&lt;property id=&quot;20148&quot; value=&quot;5&quot;/&gt;&lt;property id=&quot;20300&quot; value=&quot;Slide 47 - &amp;quot;Section 4: Key Takeaway&amp;quot;&quot;/&gt;&lt;property id=&quot;20307&quot; value=&quot;424&quot;/&gt;&lt;/object&gt;&lt;object type=&quot;3&quot; unique_id=&quot;11385&quot;&gt;&lt;property id=&quot;20148&quot; value=&quot;5&quot;/&gt;&lt;property id=&quot;20300&quot; value=&quot;Slide 48 - &amp;quot;Common Errors&amp;quot;&quot;/&gt;&lt;property id=&quot;20307&quot; value=&quot;381&quot;/&gt;&lt;/object&gt;&lt;object type=&quot;3&quot; unique_id=&quot;11386&quot;&gt;&lt;property id=&quot;20148&quot; value=&quot;5&quot;/&gt;&lt;property id=&quot;20300&quot; value=&quot;Slide 49 - &amp;quot;Negative Information&amp;quot;&quot;/&gt;&lt;property id=&quot;20307&quot; value=&quot;425&quot;/&gt;&lt;/object&gt;&lt;object type=&quot;3&quot; unique_id=&quot;11387&quot;&gt;&lt;property id=&quot;20148&quot; value=&quot;5&quot;/&gt;&lt;property id=&quot;20300&quot; value=&quot;Slide 50 - &amp;quot;Negative Information, Continued&amp;quot;&quot;/&gt;&lt;property id=&quot;20307&quot; value=&quot;426&quot;/&gt;&lt;/object&gt;&lt;object type=&quot;3&quot; unique_id=&quot;11388&quot;&gt;&lt;property id=&quot;20148&quot; value=&quot;5&quot;/&gt;&lt;property id=&quot;20300&quot; value=&quot;Slide 51 - &amp;quot;Negative Information: Exceptions&amp;quot;&quot;/&gt;&lt;property id=&quot;20307&quot; value=&quot;386&quot;/&gt;&lt;/object&gt;&lt;object type=&quot;3&quot; unique_id=&quot;11389&quot;&gt;&lt;property id=&quot;20148&quot; value=&quot;5&quot;/&gt;&lt;property id=&quot;20300&quot; value=&quot;Slide 52 - &amp;quot;Negative Information: Timing&amp;quot;&quot;/&gt;&lt;property id=&quot;20307&quot; value=&quot;387&quot;/&gt;&lt;/object&gt;&lt;object type=&quot;3&quot; unique_id=&quot;11390&quot;&gt;&lt;property id=&quot;20148&quot; value=&quot;5&quot;/&gt;&lt;property id=&quot;20300&quot; value=&quot;Slide 53 - &amp;quot;Negative Information: Example&amp;quot;&quot;/&gt;&lt;property id=&quot;20307&quot; value=&quot;388&quot;/&gt;&lt;/object&gt;&lt;object type=&quot;3&quot; unique_id=&quot;11391&quot;&gt;&lt;property id=&quot;20148&quot; value=&quot;5&quot;/&gt;&lt;property id=&quot;20300&quot; value=&quot;Slide 54 - &amp;quot;Options for Disputing Errors&amp;quot;&quot;/&gt;&lt;property id=&quot;20307&quot; value=&quot;389&quot;/&gt;&lt;/object&gt;&lt;object type=&quot;3&quot; unique_id=&quot;11392&quot;&gt;&lt;property id=&quot;20148&quot; value=&quot;5&quot;/&gt;&lt;property id=&quot;20300&quot; value=&quot;Slide 55 - &amp;quot;Disputing Errors&amp;quot;&quot;/&gt;&lt;property id=&quot;20307&quot; value=&quot;390&quot;/&gt;&lt;/object&gt;&lt;object type=&quot;3&quot; unique_id=&quot;11393&quot;&gt;&lt;property id=&quot;20148&quot; value=&quot;5&quot;/&gt;&lt;property id=&quot;20300&quot; value=&quot;Slide 56 - &amp;quot;Proof of Payment&amp;quot;&quot;/&gt;&lt;property id=&quot;20307&quot; value=&quot;433&quot;/&gt;&lt;/object&gt;&lt;object type=&quot;3&quot; unique_id=&quot;11394&quot;&gt;&lt;property id=&quot;20148&quot; value=&quot;5&quot;/&gt;&lt;property id=&quot;20300&quot; value=&quot;Slide 57 - &amp;quot;Example Dispute Letter&amp;quot;&quot;/&gt;&lt;property id=&quot;20307&quot; value=&quot;391&quot;/&gt;&lt;/object&gt;&lt;object type=&quot;3&quot; unique_id=&quot;11395&quot;&gt;&lt;property id=&quot;20148&quot; value=&quot;5&quot;/&gt;&lt;property id=&quot;20300&quot; value=&quot;Slide 58 - &amp;quot;Section 4:  Remember the Key Takeaway&amp;quot;&quot;/&gt;&lt;property id=&quot;20307&quot; value=&quot;428&quot;/&gt;&lt;/object&gt;&lt;object type=&quot;3&quot; unique_id=&quot;11396&quot;&gt;&lt;property id=&quot;20148&quot; value=&quot;5&quot;/&gt;&lt;property id=&quot;20300&quot; value=&quot;Slide 59 - &amp;quot;Build, Repair, and Maintain a Productive Credit History &amp;quot;&quot;/&gt;&lt;property id=&quot;20307&quot; value=&quot;394&quot;/&gt;&lt;/object&gt;&lt;object type=&quot;3&quot; unique_id=&quot;11397&quot;&gt;&lt;property id=&quot;20148&quot; value=&quot;5&quot;/&gt;&lt;property id=&quot;20300&quot; value=&quot;Slide 60 - &amp;quot;Section 5: Key Takeaway&amp;quot;&quot;/&gt;&lt;property id=&quot;20307&quot; value=&quot;306&quot;/&gt;&lt;/object&gt;&lt;object type=&quot;3&quot; unique_id=&quot;11398&quot;&gt;&lt;property id=&quot;20148&quot; value=&quot;5&quot;/&gt;&lt;property id=&quot;20300&quot; value=&quot;Slide 61 - &amp;quot;Productive Credit History&amp;quot;&quot;/&gt;&lt;property id=&quot;20307&quot; value=&quot;430&quot;/&gt;&lt;/object&gt;&lt;object type=&quot;3&quot; unique_id=&quot;11399&quot;&gt;&lt;property id=&quot;20148&quot; value=&quot;5&quot;/&gt;&lt;property id=&quot;20300&quot; value=&quot;Slide 62 - &amp;quot;Instructions&amp;quot;&quot;/&gt;&lt;property id=&quot;20307&quot; value=&quot;395&quot;/&gt;&lt;/object&gt;&lt;object type=&quot;3&quot; unique_id=&quot;11400&quot;&gt;&lt;property id=&quot;20148&quot; value=&quot;5&quot;/&gt;&lt;property id=&quot;20300&quot; value=&quot;Slide 63 - &amp;quot;Section 5: Apply It&amp;quot;&quot;/&gt;&lt;property id=&quot;20307&quot; value=&quot;398&quot;/&gt;&lt;/object&gt;&lt;object type=&quot;3&quot; unique_id=&quot;11401&quot;&gt;&lt;property id=&quot;20148&quot; value=&quot;5&quot;/&gt;&lt;property id=&quot;20300&quot; value=&quot;Slide 64 - &amp;quot;Getting Help&amp;quot;&quot;/&gt;&lt;property id=&quot;20307&quot; value=&quot;400&quot;/&gt;&lt;/object&gt;&lt;object type=&quot;3&quot; unique_id=&quot;11402&quot;&gt;&lt;property id=&quot;20148&quot; value=&quot;5&quot;/&gt;&lt;property id=&quot;20300&quot; value=&quot;Slide 65 - &amp;quot;Proceed with Caution&amp;quot;&quot;/&gt;&lt;property id=&quot;20307&quot; value=&quot;396&quot;/&gt;&lt;/object&gt;&lt;object type=&quot;3&quot; unique_id=&quot;11403&quot;&gt;&lt;property id=&quot;20148&quot; value=&quot;5&quot;/&gt;&lt;property id=&quot;20300&quot; value=&quot;Slide 66 - &amp;quot;Debt Consolidation versus Settlement&amp;quot;&quot;/&gt;&lt;property id=&quot;20307&quot; value=&quot;397&quot;/&gt;&lt;/object&gt;&lt;object type=&quot;3&quot; unique_id=&quot;11404&quot;&gt;&lt;property id=&quot;20148&quot; value=&quot;5&quot;/&gt;&lt;property id=&quot;20300&quot; value=&quot;Slide 67 - &amp;quot;Credit Repair Scams&amp;quot;&quot;/&gt;&lt;property id=&quot;20307&quot; value=&quot;434&quot;/&gt;&lt;/object&gt;&lt;object type=&quot;3&quot; unique_id=&quot;11405&quot;&gt;&lt;property id=&quot;20148&quot; value=&quot;5&quot;/&gt;&lt;property id=&quot;20300&quot; value=&quot;Slide 68 - &amp;quot;Section 5: Remember the Key Takeaway&amp;quot;&quot;/&gt;&lt;property id=&quot;20307&quot; value=&quot;429&quot;/&gt;&lt;/object&gt;&lt;object type=&quot;3&quot; unique_id=&quot;11406&quot;&gt;&lt;property id=&quot;20148&quot; value=&quot;5&quot;/&gt;&lt;property id=&quot;20300&quot; value=&quot;Slide 70 - &amp;quot;Post-Training Survey&amp;quot;&quot;/&gt;&lt;property id=&quot;20307&quot; value=&quot;435&quot;/&gt;&lt;/object&gt;&lt;object type=&quot;3&quot; unique_id=&quot;11407&quot;&gt;&lt;property id=&quot;20148&quot; value=&quot;5&quot;/&gt;&lt;property id=&quot;20300&quot; value=&quot;Slide 71 - &amp;quot;Thank you for participating in Money Smart for Adults  To Your Credit&amp;quot;&quot;/&gt;&lt;property id=&quot;20307&quot; value=&quot;432&quot;/&gt;&lt;/object&gt;&lt;object type=&quot;3&quot; unique_id=&quot;12882&quot;&gt;&lt;property id=&quot;20148&quot; value=&quot;5&quot;/&gt;&lt;property id=&quot;20300&quot; value=&quot;Slide 69 - &amp;quot;Take Action&amp;quot;&quot;/&gt;&lt;property id=&quot;20307&quot; value=&quot;436&quot;/&gt;&lt;/object&gt;&lt;/object&gt;&lt;object type=&quot;8&quot; unique_id=&quot;11479&quot;&gt;&lt;/object&gt;&lt;/object&gt;&lt;/database&gt;"/>
  <p:tag name="SECTOMILLISECCONVERTED" val="1"/>
  <p:tag name="ARTICULATE_DESIGN_ID_MODULES_NEW" val="f0Xp6mN2"/>
  <p:tag name="ARTICULATE_SLIDE_COUNT" val="2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s_new">
  <a:themeElements>
    <a:clrScheme name="Huntingt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9BE28"/>
      </a:accent1>
      <a:accent2>
        <a:srgbClr val="427730"/>
      </a:accent2>
      <a:accent3>
        <a:srgbClr val="94D400"/>
      </a:accent3>
      <a:accent4>
        <a:srgbClr val="362524"/>
      </a:accent4>
      <a:accent5>
        <a:srgbClr val="ACA39A"/>
      </a:accent5>
      <a:accent6>
        <a:srgbClr val="FFD000"/>
      </a:accent6>
      <a:hlink>
        <a:srgbClr val="766A62"/>
      </a:hlink>
      <a:folHlink>
        <a:srgbClr val="52C2DF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3283CDBE70194E97579E067FFBBAAC" ma:contentTypeVersion="14" ma:contentTypeDescription="Create a new document." ma:contentTypeScope="" ma:versionID="4a58cbc5e0c8f1b664c898a296bf89f2">
  <xsd:schema xmlns:xsd="http://www.w3.org/2001/XMLSchema" xmlns:xs="http://www.w3.org/2001/XMLSchema" xmlns:p="http://schemas.microsoft.com/office/2006/metadata/properties" xmlns:ns2="4d1c0049-343f-4585-a26f-046ef7b3edc3" xmlns:ns3="30753d50-ee1f-48b6-a26e-f96a9f2c5fb5" targetNamespace="http://schemas.microsoft.com/office/2006/metadata/properties" ma:root="true" ma:fieldsID="ea219f2e5745a4b37be0bbd28c41a4ed" ns2:_="" ns3:_="">
    <xsd:import namespace="4d1c0049-343f-4585-a26f-046ef7b3edc3"/>
    <xsd:import namespace="30753d50-ee1f-48b6-a26e-f96a9f2c5f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1c0049-343f-4585-a26f-046ef7b3ed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beff964-0049-4642-ad6b-9b8eb8a4d9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53d50-ee1f-48b6-a26e-f96a9f2c5fb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51ba7b48-f8bd-4784-987c-1796f3739d17}" ma:internalName="TaxCatchAll" ma:showField="CatchAllData" ma:web="30753d50-ee1f-48b6-a26e-f96a9f2c5f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1c0049-343f-4585-a26f-046ef7b3edc3">
      <Terms xmlns="http://schemas.microsoft.com/office/infopath/2007/PartnerControls"/>
    </lcf76f155ced4ddcb4097134ff3c332f>
    <TaxCatchAll xmlns="30753d50-ee1f-48b6-a26e-f96a9f2c5fb5" xsi:nil="true"/>
  </documentManagement>
</p:properties>
</file>

<file path=customXml/itemProps1.xml><?xml version="1.0" encoding="utf-8"?>
<ds:datastoreItem xmlns:ds="http://schemas.openxmlformats.org/officeDocument/2006/customXml" ds:itemID="{2D10E989-656C-420E-B87B-3D0AE67A69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C67E64-A7AD-4172-A2DE-E70ED12651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1c0049-343f-4585-a26f-046ef7b3edc3"/>
    <ds:schemaRef ds:uri="30753d50-ee1f-48b6-a26e-f96a9f2c5f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15412C-3422-491B-9237-EC43808CCB35}">
  <ds:schemaRefs>
    <ds:schemaRef ds:uri="http://schemas.microsoft.com/office/2006/metadata/properties"/>
    <ds:schemaRef ds:uri="http://schemas.microsoft.com/office/infopath/2007/PartnerControls"/>
    <ds:schemaRef ds:uri="4d1c0049-343f-4585-a26f-046ef7b3edc3"/>
    <ds:schemaRef ds:uri="30753d50-ee1f-48b6-a26e-f96a9f2c5fb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23782</TotalTime>
  <Words>714</Words>
  <Application>Microsoft Office PowerPoint</Application>
  <PresentationFormat>On-screen Show (4:3)</PresentationFormat>
  <Paragraphs>147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Book</vt:lpstr>
      <vt:lpstr>Franklin Gothic Medium</vt:lpstr>
      <vt:lpstr>Wingdings</vt:lpstr>
      <vt:lpstr>Modules_new</vt:lpstr>
      <vt:lpstr>Module 6: Credit Reports and Scores</vt:lpstr>
      <vt:lpstr>The Basics of Credit Scoring</vt:lpstr>
      <vt:lpstr>More Basics of Credit Scoring </vt:lpstr>
      <vt:lpstr>Five Factors in General FICO® Model</vt:lpstr>
      <vt:lpstr>Order Your Credit Scores</vt:lpstr>
      <vt:lpstr>What is a Good Credit Score?</vt:lpstr>
      <vt:lpstr>Repair and Improve Credit</vt:lpstr>
      <vt:lpstr>Build Alternative Credit History</vt:lpstr>
      <vt:lpstr>Build Credit</vt:lpstr>
      <vt:lpstr>Maintain Credit</vt:lpstr>
      <vt:lpstr>Get Help</vt:lpstr>
      <vt:lpstr>Credit Repair and Debt Consolidation</vt:lpstr>
      <vt:lpstr>Use Caution</vt:lpstr>
      <vt:lpstr>Credit Repair Scams</vt:lpstr>
      <vt:lpstr>Protecting Your Credit History</vt:lpstr>
      <vt:lpstr>Presented By Huntington Bank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Place to Call Home</dc:title>
  <dc:creator>Inger Giuffrida</dc:creator>
  <cp:lastModifiedBy>Julie Caballero</cp:lastModifiedBy>
  <cp:revision>357</cp:revision>
  <cp:lastPrinted>2018-02-12T14:42:25Z</cp:lastPrinted>
  <dcterms:created xsi:type="dcterms:W3CDTF">2017-05-22T18:21:11Z</dcterms:created>
  <dcterms:modified xsi:type="dcterms:W3CDTF">2024-06-18T23:28:53Z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0x0101001F3283CDBE70194E97579E067FFBBAAC</vt:lpwstr>
  </property>
  <property fmtid="{D5CDD505-2E9C-101B-9397-08002B2CF9AE}" pid="3" name="ArticulateGUID">
    <vt:lpwstr>1A9FE3C1-395F-4B08-805B-5E71F9E32686</vt:lpwstr>
  </property>
  <property fmtid="{D5CDD505-2E9C-101B-9397-08002B2CF9AE}" pid="4" name="ArticulatePath">
    <vt:lpwstr>6_Slides</vt:lpwstr>
  </property>
  <property fmtid="{D5CDD505-2E9C-101B-9397-08002B2CF9AE}" pid="5" name="MSIP_Label_21662892-67aa-43a5-814f-5ec6528b0125_Enabled">
    <vt:lpwstr>true</vt:lpwstr>
  </property>
  <property fmtid="{D5CDD505-2E9C-101B-9397-08002B2CF9AE}" pid="6" name="MSIP_Label_21662892-67aa-43a5-814f-5ec6528b0125_SetDate">
    <vt:lpwstr>2023-11-16T00:27:10Z</vt:lpwstr>
  </property>
  <property fmtid="{D5CDD505-2E9C-101B-9397-08002B2CF9AE}" pid="7" name="MSIP_Label_21662892-67aa-43a5-814f-5ec6528b0125_Method">
    <vt:lpwstr>Standard</vt:lpwstr>
  </property>
  <property fmtid="{D5CDD505-2E9C-101B-9397-08002B2CF9AE}" pid="8" name="MSIP_Label_21662892-67aa-43a5-814f-5ec6528b0125_Name">
    <vt:lpwstr>Internal Use</vt:lpwstr>
  </property>
  <property fmtid="{D5CDD505-2E9C-101B-9397-08002B2CF9AE}" pid="9" name="MSIP_Label_21662892-67aa-43a5-814f-5ec6528b0125_SiteId">
    <vt:lpwstr>157a26ef-912f-4244-abef-b45fc4bd77f9</vt:lpwstr>
  </property>
  <property fmtid="{D5CDD505-2E9C-101B-9397-08002B2CF9AE}" pid="10" name="MSIP_Label_21662892-67aa-43a5-814f-5ec6528b0125_ActionId">
    <vt:lpwstr>adafc9c2-d432-4b82-91b4-483fd0bd94df</vt:lpwstr>
  </property>
  <property fmtid="{D5CDD505-2E9C-101B-9397-08002B2CF9AE}" pid="11" name="MSIP_Label_21662892-67aa-43a5-814f-5ec6528b0125_ContentBits">
    <vt:lpwstr>2</vt:lpwstr>
  </property>
  <property fmtid="{D5CDD505-2E9C-101B-9397-08002B2CF9AE}" pid="12" name="ClassificationContentMarkingFooterLocations">
    <vt:lpwstr>Modules_new:5</vt:lpwstr>
  </property>
  <property fmtid="{D5CDD505-2E9C-101B-9397-08002B2CF9AE}" pid="13" name="ClassificationContentMarkingFooterText">
    <vt:lpwstr>Internal Use</vt:lpwstr>
  </property>
</Properties>
</file>